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320" r:id="rId4"/>
    <p:sldId id="321" r:id="rId5"/>
    <p:sldId id="313" r:id="rId6"/>
    <p:sldId id="327" r:id="rId7"/>
    <p:sldId id="315" r:id="rId8"/>
    <p:sldId id="316" r:id="rId9"/>
    <p:sldId id="322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3-13T07:58:34.762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40 0,'64'0'531,"1"0"-515,0 0 46,-65 38-30,65-38-32,0 0 15,-1 0 17,1 0 14,0 0-30,-65 37 0,65-37-1,0 0-15,0 0 32,-1 0-32,1 0 15,0 0 48,0 0-48,0 38 63,-1-38-62,-64 38-16,65-38 16,0 0-1,0 0 1,0 0 0,0 0-1,-1 0-15,1 0 16,-1 0-16,-64 38 15,65-38 1,0 0 0,-1 0-16,-64 38 15,65-38-15,0 0 16,0 0 0,0 38-16,0-38 31,-1 0-31,1 38 15,0 0 1,0-38-16,0 0 16,-1 0-1,1 0-15,0 0 16,0 0 0,-65 38-1,65-38 1,-1 0 62,1 0-47,-65-38-15,0 0-1,65 0 1,-65 0 15,0 0 16,65 38 219,0-38-235,0 0-31,-1 38 16,-64-38 171,-64 1-171,-1-1-16,-65 38 15,65 0 1,0 0 0,1 0-16,-1 0 15,-65 0 1,65 0 0,1 0-16,-1 0 15,0 0 1,0 0-16,0 0 15,1 0 1,-1 0 0,0 0-1,0 0 1,0 0 15,0 0-31,1 0 31,64 38-15,-65-38-16,0 0 16,1 37 15,-1-37-31,1 0 31,-1 0-31,0 0 16,0 0-1,0 0 1,0 0 0,1 0-16,-1 0 15,0 0 1,0 0-16,0 0 16,1 0-1,-1 0 1,0 0-16,0 0 15,0 0 1,0 0-16,1 0 31,-1 0-31,0 0 16,0 0 15,0 0-15,1-37 46,64 74 110,0 1-141,64-38-31,-64 38 16,65-38-16,-65 38 16,65-38-1,0 0 17,0 38-32,-1-38 15,-64 38 1,65-38-16,-65 38 15,65-38 1,0 0-16,-65 38 16,65-38-16,0 0 31,-1 0 16,1 38-32,0-38 64,0 0-79,0 37 62,-1-37-31,1 0-15,0 0 0,0 0-1,0 0 16,0 0-31,-1 0 32,1 0-17,-1 0 17,1 0-17,0 0 16,-1 0 32,1 0-47,0 0 15,-65 38-31,65-38 15,0 0 1,0 0 0,-1 38-1,1-38 17,0 0-32,0 0 15,0 0 1,-1 0-1,1 0 17,0 0-17,0 0 1,-65 38-16,65-38 16,-1 0-1,1 0 16,0 0-15,0 0 140,-65-38-140,0 0 0,65 38-1,-65-38 1,0 1-16,0-1 15,65 0 1,-65 0 15,0 0 32,0 0-32,0 0 188,0 0-204,64 0 1,-64 1 15,-129 37 188,-1 0-219,0 0 16,66 0-16,-66 0 15,65 0 1,0 0-16,-64 0 16,64 0-1,0 0 1,0 0-16,1 0 15,-1 0-15,0 0 16,65 37-16,-65-37 16,0 0-16,0 0 15,1 0 1,-1 0 0,0 0-1,1 0-15,-1 0 31,1 0-31,-1 0 16,0 0 0,0 0-1,0 0 17,0 0-32,1 0 15,-1 0 1,0 0-16,65-37 15,-65 37 1,0 0-16,1 0 16,-1-38 15,0 38-15,0 0 15,0 0 0,0 0-31,1 0 31,-1 0-15,0-38 31,0 38 31,0 0-62,1 0 124,64 38-124,0 0-1,0-1 1,0 1 15,0 0-15,0 0 15,0 0-15,0 0 15,0 0 0,0 0 63,0 0 31,0-1 156,64-37-281,1 38 16,0 0-16,-65 0 16,65-38-1,0 0 16,-1 0 32,-64 38-63,65-38 16,0 0 30,0 0-14,0 0-17,-65 38 17,65-38-32,-1 0 15,1 0 1,0 0-1,0 0 1,0 0 15,-1 0-31,1 0 16,0 0 15,0 0-15,0 0 31,0 0-32,-1 0 32,1 0-31,-1 0-1,1 0 64,0 0-79,-1 0 31,1 0 16,0 0-47,0 0 15,0 0 17,0 0-1,-1 0-31,1 0 15,0 0 1,0 0 15,0 0-15,-1 0 0,1 0-1,0 0 1,0 0-1,0 0 48,-1 0 218,1 0-281,0 0 16,0 0-1,0 0 17,-130-38 468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8.0851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3-13T07:58:34.762"/>
    </inkml:context>
    <inkml:brush xml:id="br0">
      <inkml:brushProperty name="width" value="0.29175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153 343 0,'64'0'531,"1"0"-515,0 0 46,-65 46-30,65-46-32,0 0 15,0 0 17,-1 0 14,1 0-30,-65 45 0,65-45-1,0 0-15,0 0 32,0 0-32,-2 0 15,2 0 48,0 0-48,0 45 63,0-45-62,-65 46-16,65-46 16,-1 0-1,1 0 1,0 0 0,0 0-1,0 0-15,0 0 16,-1 0-16,-64 45 15,65-45 1,0 0 0,0 0-16,-65 46 15,65-46-15,0 0 16,-1 0 0,1 45-16,0-45 31,0 0-31,0 46 15,0-1 1,-1-45-16,0 0 16,1 0-1,0 0-15,0 0 16,0 0 0,-65 46-1,64-46 1,1 0 62,0 0-47,-65-46-15,0 1-1,65-1 1,-65 1 15,0-1 16,65 46 219,0-45-235,0-1-31,-1 46 16,-64-45 171,-64 0-171,-1-1-16,-65 46 15,65 0 1,0 0 0,0 0-16,1 0 15,-66 0 1,65 0 0,0 0-16,1 0 15,0 0 1,-1 0-16,0 0 15,0 0 1,0 0 0,0 0-1,1 0 1,-1 0 15,0 0-31,0 0 31,65 46-15,-65-46-16,0 0 16,1 45 15,-1-45-31,0 0 31,0 0-31,0 0 16,0 0-1,1 0 1,-1 0 0,0 0-16,0 0 15,0 0 1,0 0-16,2 0 16,-2 0-1,0 0 1,0 0-16,0 0 15,0 0 1,1 0-16,-1 0 31,0 0-31,0 0 16,0 0 15,0 0-15,1-45 46,64 90 110,0 0-141,64-45-31,-64 46 16,65-46-16,-65 45 16,65-45-1,0 0 17,0 46-32,0-46 15,-65 45 1,64-45-16,-64 46 15,65-46 1,0 0-16,-65 45 16,65-45-16,0 0 31,0 0 16,-2 46-32,2-46 64,0 0-79,0 45 62,0-45-31,0 0-15,-1 0 0,1 0-1,0 0 16,0 0-31,0 0 32,0 0-17,-1 0 17,1 0-17,0 0 16,0 0 32,0 0-47,0 0 15,-65 45-31,64-45 15,1 0 1,0 0 0,0 46-1,0-46 17,0 0-32,-1 0 15,0 0 1,1 0-1,0 0 17,0 0-17,0 0 1,-65 45-16,64-45 16,1 0-1,0 0 16,0 0-15,0 0 140,-65-45-140,0-1 0,65 46-1,-65-45 1,0 0-16,0-1 15,65 1 1,-65-1 15,0 1 32,0-1-32,0 1 188,0-1-204,64 1 1,-64 0 15,-129 45 188,-1 0-219,0 0 16,65 0-16,-64 0 15,64 0 1,0 0-16,-64 0 16,65 0-1,-1 0 1,0 0-16,0 0 15,0 0-15,0 0 16,65 45-16,-64-45 16,-1 0-16,0 0 15,0 0 1,0 0 0,0 0-1,1 0-15,-1 0 31,0 0-31,0 0 16,0 0 0,0 0-1,1 0 17,-1 0-32,0 0 15,0 0 1,0 0-16,65-45 15,-65 45 1,2 0-16,-2 0 16,0-46 15,0 46-15,0 0 15,0 0 0,1 0-31,-1 0 31,0 0-15,0-45 31,0 45 31,0 0-62,1 0 124,64 45-124,0 1-1,0-1 1,0 0 15,0 1-15,0-1 15,0 1-15,0-1 15,0 1 0,0-1 63,0 1 31,0-1 156,64-45-281,1 45 16,0 1-16,-65-1 16,65-45-1,0 0 16,0 0 32,-65 46-63,64-46 16,1 0 30,0 0-14,0 0-17,-65 45 17,65-45-32,0 0 15,-2 0 1,2 0-1,0 0 1,0 0 15,0 0-31,0 0 16,-1 0 15,1 0-15,0 0 31,0 0-32,0 0 32,0 0-31,-1 0-1,1 0 64,0 0-79,0 0 31,0 0 16,0 0-47,-1 0 15,1 0 17,0 0-1,0 0-31,0 0 15,0 0 1,-1 0 15,0 0-15,1 0 0,0 0-1,0 0 1,0 0-1,-1 0 48,1 0 218,0 0-281,0 0 16,0 0-1,0 0 17,-130-45 468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528" y="875908"/>
            <a:ext cx="7701033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kk-KZ" sz="2000" b="1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ӘЛ-ФАРАБИ АТЫНДАҒЫ ҚАЗАҚ ҰЛТТЫҚ УНИВЕРСИТЕТІ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528" y="1594937"/>
            <a:ext cx="7155910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Биология </a:t>
            </a:r>
            <a:r>
              <a:rPr lang="ru-RU"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биотехнология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679" y="3307080"/>
            <a:ext cx="10495435" cy="15944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Курстың</a:t>
            </a: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клеткалары мен ұлпа культураларын өсіру технологиялары»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Дәріскер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Асрандина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Шынтаевна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б.ғ.к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67" y="800864"/>
            <a:ext cx="1077064" cy="120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735" y="4548356"/>
            <a:ext cx="6199059" cy="10929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Сомалық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эмбриогенездің құрылымдық бірлігі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сомалық </a:t>
            </a: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ұрық </a:t>
            </a: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(эмбриоид).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3736" y="2030819"/>
            <a:ext cx="61990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Сомалық эмбриогенез</a:t>
            </a:r>
            <a:r>
              <a:rPr lang="kk-KZ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гаметалардың 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қосылуынсыз диплоидті және гаплоидті клеткалардан толыққанды өсімдіктің дифференциалдану процесі.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0517" y="1058616"/>
            <a:ext cx="715625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Сомалық эмбриогенез және оның жүру жолдары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bio-consultants.org/Orga_S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32" y="2190308"/>
            <a:ext cx="4201010" cy="36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07844" y="2005914"/>
            <a:ext cx="5113038" cy="4541425"/>
            <a:chOff x="1390400" y="2031562"/>
            <a:chExt cx="4582008" cy="454142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390400" y="2031562"/>
              <a:ext cx="4582008" cy="3643793"/>
              <a:chOff x="3727746" y="1175657"/>
              <a:chExt cx="3361032" cy="2515643"/>
            </a:xfrm>
          </p:grpSpPr>
          <p:pic>
            <p:nvPicPr>
              <p:cNvPr id="5" name="Picture 2" descr="Somatic embryogenesis (a-d) and shoot organogenesis (e, f) from callus... |  Download Scientific Diagra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3190" y="1175657"/>
                <a:ext cx="3145588" cy="2403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3178538" y="2926648"/>
                <a:ext cx="13138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www.researchgate.ne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819256" y="5614327"/>
              <a:ext cx="3829383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 vivo 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жағдайында жүретін </a:t>
              </a:r>
            </a:p>
            <a:p>
              <a:pPr algn="ctr">
                <a:lnSpc>
                  <a:spcPct val="150000"/>
                </a:lnSpc>
              </a:pP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сомалық эмбриогенез</a:t>
              </a:r>
              <a:r>
                <a: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48632" y="2030872"/>
            <a:ext cx="4911013" cy="4379084"/>
            <a:chOff x="6528318" y="2219551"/>
            <a:chExt cx="4500467" cy="437908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528318" y="2219551"/>
              <a:ext cx="4500467" cy="3481454"/>
              <a:chOff x="7050871" y="3691300"/>
              <a:chExt cx="3251370" cy="2257790"/>
            </a:xfrm>
          </p:grpSpPr>
          <p:pic>
            <p:nvPicPr>
              <p:cNvPr id="7" name="Picture 4" descr="Figure 1 from Direct somatic embryogenesis from leaf and petiole explants  of Spathiphyllum 'Supreme' and analysis of regenerants using flow cytometry  | Semantic Schola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8405" y="3691300"/>
                <a:ext cx="3073836" cy="2257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6339987" y="5022761"/>
                <a:ext cx="16372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2">
                        <a:lumMod val="9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d3i71xaburhd42.cloudfront.net</a:t>
                </a:r>
                <a:endPara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7065143" y="5639975"/>
              <a:ext cx="3725025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 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</a:t>
              </a:r>
              <a:r>
                <a:rPr lang="en-US" sz="2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 жағдайында </a:t>
              </a:r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жүретін сомалық эмбриогенез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076998" y="1230290"/>
            <a:ext cx="363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Сомалық эмбриогенез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229882" y="2132489"/>
            <a:ext cx="4924742" cy="4120433"/>
            <a:chOff x="1102834" y="2154891"/>
            <a:chExt cx="4924742" cy="412043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102834" y="2154891"/>
              <a:ext cx="4924742" cy="3742056"/>
              <a:chOff x="1569364" y="2136230"/>
              <a:chExt cx="5102198" cy="3257837"/>
            </a:xfrm>
          </p:grpSpPr>
          <p:pic>
            <p:nvPicPr>
              <p:cNvPr id="4" name="Picture 2" descr="https://www.frontiersin.org/files/Articles/415990/fpls-10-00762-HTML/image_m/fpls-10-00762-g0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6" y="2136230"/>
                <a:ext cx="4886756" cy="325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 rot="16200000">
                <a:off x="1144728" y="4644605"/>
                <a:ext cx="106471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www.frontiersin.org</a:t>
                </a:r>
                <a:endPara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318015" y="5905992"/>
              <a:ext cx="25876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Сомалық эмбриогенез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91911" y="2132489"/>
            <a:ext cx="4828760" cy="4120433"/>
            <a:chOff x="5541909" y="1940085"/>
            <a:chExt cx="4884212" cy="4200668"/>
          </a:xfrm>
        </p:grpSpPr>
        <p:pic>
          <p:nvPicPr>
            <p:cNvPr id="22" name="Picture 2" descr="https://www.frontiersin.org/files/Articles/282735/fpls-08-01298-HTML/image_m/fpls-08-01298-g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909" y="1940085"/>
              <a:ext cx="4884212" cy="383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7430812" y="5771421"/>
              <a:ext cx="15224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Органогенез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Стрелка вправо 24"/>
          <p:cNvSpPr/>
          <p:nvPr/>
        </p:nvSpPr>
        <p:spPr>
          <a:xfrm>
            <a:off x="9964489" y="5478750"/>
            <a:ext cx="261862" cy="20359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трелка вправо 25"/>
          <p:cNvSpPr/>
          <p:nvPr/>
        </p:nvSpPr>
        <p:spPr>
          <a:xfrm>
            <a:off x="8769562" y="5497542"/>
            <a:ext cx="257759" cy="18589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 вправо 26"/>
          <p:cNvSpPr/>
          <p:nvPr/>
        </p:nvSpPr>
        <p:spPr>
          <a:xfrm rot="8166552">
            <a:off x="7263179" y="4055120"/>
            <a:ext cx="264864" cy="21946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трелка вправо 28"/>
          <p:cNvSpPr/>
          <p:nvPr/>
        </p:nvSpPr>
        <p:spPr>
          <a:xfrm>
            <a:off x="5548741" y="3168066"/>
            <a:ext cx="277590" cy="21894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 rot="14992888">
            <a:off x="4570258" y="5172735"/>
            <a:ext cx="226356" cy="216325"/>
          </a:xfrm>
          <a:prstGeom prst="rightArrow">
            <a:avLst>
              <a:gd name="adj1" fmla="val 52676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639535" y="1058843"/>
            <a:ext cx="801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Сомалық эмбриогенездің артықшылықтары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67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36297" y="1864026"/>
            <a:ext cx="4952222" cy="3690158"/>
            <a:chOff x="4416506" y="1277020"/>
            <a:chExt cx="3023101" cy="2517802"/>
          </a:xfrm>
        </p:grpSpPr>
        <p:pic>
          <p:nvPicPr>
            <p:cNvPr id="4" name="Picture 4" descr="Pea early-browning virus | Semantic Schol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950" y="1277020"/>
              <a:ext cx="2807657" cy="251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3675142" y="2746142"/>
              <a:ext cx="16981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d3i71xaburhd42.cloudfront.net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Стрелка вправо 10"/>
          <p:cNvSpPr/>
          <p:nvPr/>
        </p:nvSpPr>
        <p:spPr>
          <a:xfrm rot="13274692">
            <a:off x="1771858" y="2264334"/>
            <a:ext cx="287433" cy="220635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 rot="13274692">
            <a:off x="2294176" y="4355504"/>
            <a:ext cx="180588" cy="23300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 rot="13274692">
            <a:off x="3908880" y="2701739"/>
            <a:ext cx="135901" cy="19515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954918" y="1120436"/>
            <a:ext cx="282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Тура эмбриогенез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Kalanchoe Daigremontiana · Bab Star Jr · Bloemengroot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04" y="1864026"/>
            <a:ext cx="5277429" cy="37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88519" y="55900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 жағдайында жүретін </a:t>
            </a:r>
          </a:p>
          <a:p>
            <a:pPr algn="ctr"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 сомалық эмбриогенезі (коланхое)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2758" y="5656369"/>
            <a:ext cx="4860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жағдайында жүретін </a:t>
            </a:r>
            <a:endParaRPr lang="kk-KZ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 сомалық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эмбриогенез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8453" y="4624245"/>
            <a:ext cx="537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Каллус </a:t>
            </a:r>
            <a:r>
              <a:rPr lang="kk-KZ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клеткаларының эмбриоидогенез жолына детерминациялануы.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92091" y="2411243"/>
            <a:ext cx="5056570" cy="3084801"/>
            <a:chOff x="1450359" y="2141816"/>
            <a:chExt cx="5309119" cy="3816488"/>
          </a:xfrm>
        </p:grpSpPr>
        <p:pic>
          <p:nvPicPr>
            <p:cNvPr id="10" name="Picture 2" descr="https://www.frontiersin.org/files/Articles/415990/fpls-10-00762-HTML/image_m/fpls-10-00762-g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803" y="2141816"/>
              <a:ext cx="5093675" cy="381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16200000">
              <a:off x="1025723" y="5222424"/>
              <a:ext cx="10647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www.frontiersin.org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41795" y="2061357"/>
            <a:ext cx="5638595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Жанама сомалық эмбриогенез сатылары: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8453" y="2906340"/>
            <a:ext cx="5377843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Эксплант </a:t>
            </a:r>
            <a:r>
              <a:rPr lang="kk-KZ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клеткаларының дедифференциалдануы </a:t>
            </a:r>
            <a:endParaRPr lang="kk-KZ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 </a:t>
            </a:r>
            <a:r>
              <a:rPr lang="kk-KZ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каллустың </a:t>
            </a:r>
            <a:r>
              <a:rPr lang="kk-KZ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түзілуі.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007058">
            <a:off x="9663278" y="2794407"/>
            <a:ext cx="250371" cy="198019"/>
          </a:xfrm>
          <a:prstGeom prst="rightArrow">
            <a:avLst>
              <a:gd name="adj1" fmla="val 50000"/>
              <a:gd name="adj2" fmla="val 5259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вправо 16"/>
          <p:cNvSpPr/>
          <p:nvPr/>
        </p:nvSpPr>
        <p:spPr>
          <a:xfrm rot="8007058">
            <a:off x="9687577" y="4195340"/>
            <a:ext cx="288072" cy="213633"/>
          </a:xfrm>
          <a:prstGeom prst="rightArrow">
            <a:avLst>
              <a:gd name="adj1" fmla="val 50000"/>
              <a:gd name="adj2" fmla="val 658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 вправо 17"/>
          <p:cNvSpPr/>
          <p:nvPr/>
        </p:nvSpPr>
        <p:spPr>
          <a:xfrm rot="15974422">
            <a:off x="10315562" y="4634980"/>
            <a:ext cx="207242" cy="19833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565235" y="1251705"/>
            <a:ext cx="459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Жанама сомалық эмбриогенез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28826" y="2286814"/>
            <a:ext cx="4942768" cy="3889235"/>
            <a:chOff x="1803267" y="2375159"/>
            <a:chExt cx="4417990" cy="3388736"/>
          </a:xfrm>
        </p:grpSpPr>
        <p:pic>
          <p:nvPicPr>
            <p:cNvPr id="10" name="Picture 2" descr="https://media.springernature.com/lw685/springer-static/image/art%3A10.1007%2Fs00709-014-0647-7/MediaObjects/709_2014_647_Fig3_HTM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711" y="2375159"/>
              <a:ext cx="4202546" cy="338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1219934" y="4793216"/>
              <a:ext cx="13821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media.springernature.com</a:t>
              </a:r>
            </a:p>
          </p:txBody>
        </p:sp>
      </p:grpSp>
      <p:sp>
        <p:nvSpPr>
          <p:cNvPr id="15" name="Стрелка вправо 14"/>
          <p:cNvSpPr/>
          <p:nvPr/>
        </p:nvSpPr>
        <p:spPr>
          <a:xfrm rot="19928076">
            <a:off x="1725752" y="4051729"/>
            <a:ext cx="194081" cy="14261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1516557" y="3220948"/>
            <a:ext cx="156100" cy="138705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право 19"/>
          <p:cNvSpPr/>
          <p:nvPr/>
        </p:nvSpPr>
        <p:spPr>
          <a:xfrm rot="16200000" flipH="1">
            <a:off x="2243088" y="2355053"/>
            <a:ext cx="149287" cy="16047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 вправо 21"/>
          <p:cNvSpPr/>
          <p:nvPr/>
        </p:nvSpPr>
        <p:spPr>
          <a:xfrm rot="16200000" flipH="1">
            <a:off x="5159682" y="2862572"/>
            <a:ext cx="216158" cy="15736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824706" y="4299176"/>
            <a:ext cx="203404" cy="16733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вправо 23"/>
          <p:cNvSpPr/>
          <p:nvPr/>
        </p:nvSpPr>
        <p:spPr>
          <a:xfrm rot="19928076">
            <a:off x="4095516" y="3650308"/>
            <a:ext cx="194081" cy="14261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Дуга 13"/>
          <p:cNvSpPr/>
          <p:nvPr/>
        </p:nvSpPr>
        <p:spPr>
          <a:xfrm rot="8344675">
            <a:off x="1383985" y="4251388"/>
            <a:ext cx="606312" cy="57467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Дуга 25"/>
          <p:cNvSpPr/>
          <p:nvPr/>
        </p:nvSpPr>
        <p:spPr>
          <a:xfrm rot="7072383">
            <a:off x="4267259" y="3266036"/>
            <a:ext cx="606312" cy="57467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4174685" y="4806127"/>
            <a:ext cx="189150" cy="14828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6318466" y="2249880"/>
            <a:ext cx="5133791" cy="4265929"/>
            <a:chOff x="1209964" y="701965"/>
            <a:chExt cx="6382327" cy="5264603"/>
          </a:xfrm>
        </p:grpSpPr>
        <p:pic>
          <p:nvPicPr>
            <p:cNvPr id="29" name="Picture 2" descr="https://d3i71xaburhd42.cloudfront.net/b6b6c792283bd9b171a173998d8d490beaf28dcf/4-Figure2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833" y="701965"/>
              <a:ext cx="6187046" cy="497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209964" y="5597236"/>
              <a:ext cx="63823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 rot="16200000">
              <a:off x="582313" y="4412069"/>
              <a:ext cx="15824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d3i71xaburhd42.cloudfront.net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8945" y="1123963"/>
            <a:ext cx="7014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лыптасу</a:t>
            </a:r>
            <a:r>
              <a:rPr lang="kk-K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Сомалық </a:t>
            </a:r>
            <a:r>
              <a:rPr lang="kk-K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эмбриоидтардың қалыптасуы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7383" y="2572082"/>
            <a:ext cx="3814535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Бастапқы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клеткалық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фаза,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проэмбриогенді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клеткалардың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детерминациялануы.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4772" y="4319530"/>
            <a:ext cx="3837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Эмбриогенезге өтуі немесе in vitro жағдайында ұрықтың дамуы.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973216" y="2690293"/>
            <a:ext cx="6424809" cy="2796107"/>
            <a:chOff x="5636216" y="2506767"/>
            <a:chExt cx="5018503" cy="3731126"/>
          </a:xfrm>
        </p:grpSpPr>
        <p:pic>
          <p:nvPicPr>
            <p:cNvPr id="12" name="Picture 2" descr="https://www.frontiersin.org/files/Articles/419213/fpls-09-01769-HTML/image_m/fpls-09-01769-g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660" y="2506767"/>
              <a:ext cx="4803059" cy="373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16200000">
              <a:off x="5084473" y="5144553"/>
              <a:ext cx="131893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www.frontiersin.org</a:t>
              </a:r>
            </a:p>
          </p:txBody>
        </p:sp>
      </p:grpSp>
      <p:sp>
        <p:nvSpPr>
          <p:cNvPr id="20" name="Стрелка вправо 19"/>
          <p:cNvSpPr/>
          <p:nvPr/>
        </p:nvSpPr>
        <p:spPr>
          <a:xfrm rot="10800000">
            <a:off x="8885853" y="2987084"/>
            <a:ext cx="164841" cy="15240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трелка вправо 20"/>
          <p:cNvSpPr/>
          <p:nvPr/>
        </p:nvSpPr>
        <p:spPr>
          <a:xfrm rot="6169268" flipH="1" flipV="1">
            <a:off x="6003669" y="3387019"/>
            <a:ext cx="182860" cy="14935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 вправо 21"/>
          <p:cNvSpPr/>
          <p:nvPr/>
        </p:nvSpPr>
        <p:spPr>
          <a:xfrm rot="10800000" flipH="1">
            <a:off x="7434231" y="4854093"/>
            <a:ext cx="129069" cy="16728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565432" y="4392896"/>
            <a:ext cx="164841" cy="15240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10835951" y="2987084"/>
            <a:ext cx="164841" cy="15240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трелка вправо 24"/>
          <p:cNvSpPr/>
          <p:nvPr/>
        </p:nvSpPr>
        <p:spPr>
          <a:xfrm rot="10800000" flipH="1">
            <a:off x="9635411" y="4686793"/>
            <a:ext cx="129069" cy="16728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 rot="19928544">
            <a:off x="9561780" y="4228025"/>
            <a:ext cx="1653319" cy="1190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453165" y="1630979"/>
            <a:ext cx="484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Сомалық эмбриогенез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кезеңдері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87662" y="4509196"/>
            <a:ext cx="1806264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Эмбриоидтар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176" y="4527536"/>
            <a:ext cx="3667030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Проэмбрионың сақталуы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4842" y="3094129"/>
            <a:ext cx="3996800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Проэмбрио қалыптасқан каллус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9408" y="2123063"/>
            <a:ext cx="1301638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Эксплант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2407" y="5614497"/>
            <a:ext cx="2575705" cy="397738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Эмбриогенді каллус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7227" y="5622301"/>
            <a:ext cx="2492157" cy="397738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регенерант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84404" y="3486651"/>
            <a:ext cx="37715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Құрамы өзгертілмеген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ауксин (2,4-Д) бар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қоректік орта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699" y="3593946"/>
            <a:ext cx="283738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Ауксинсыз  қоректік орта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876" y="5061334"/>
            <a:ext cx="343690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Ауксин қосылған қоректік орта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7281" y="5046710"/>
            <a:ext cx="28764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Гормонсыз  қоректік орта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6363478" y="2519266"/>
            <a:ext cx="0" cy="5748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003750" y="3628015"/>
            <a:ext cx="1240679" cy="8039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0"/>
          </p:cNvCxnSpPr>
          <p:nvPr/>
        </p:nvCxnSpPr>
        <p:spPr>
          <a:xfrm>
            <a:off x="7706005" y="3628015"/>
            <a:ext cx="1103517" cy="8811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70257" y="4956787"/>
            <a:ext cx="0" cy="6373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563301" y="4916716"/>
            <a:ext cx="16459" cy="6486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34278" y="4069063"/>
            <a:ext cx="606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571530" y="3940942"/>
            <a:ext cx="2521467" cy="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59613" y="1085859"/>
            <a:ext cx="391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Сомалық эмбриоидогенез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ynthetic Seeds: An Alternative Approach for Clonal Propagation to Avoiding  the Heterozygosity Problem of Natural Botanical Seeds | SpringerL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7" y="1910564"/>
            <a:ext cx="5226385" cy="42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5667336" y="4790259"/>
            <a:ext cx="1382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media.springernature.com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9825" y="4270912"/>
            <a:ext cx="5106035" cy="22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Капсулаларға </a:t>
            </a:r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қойылатын талаптар:</a:t>
            </a: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асептикалық жағдайды қамтамасыз ететін, қоректік заттармен толтыру мүмкіндігі </a:t>
            </a:r>
            <a:r>
              <a:rPr lang="kk-K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бар, </a:t>
            </a: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суды ұстайтын қасиетке ие болуы қажет.  </a:t>
            </a:r>
            <a:r>
              <a:rPr lang="kk-KZ" sz="2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Толтыру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740" y="1771225"/>
            <a:ext cx="4683552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Жасанды тұқымдар </a:t>
            </a: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полимерлі қабықпен қапталған эмбриоидтар.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992" y="2929720"/>
            <a:ext cx="5126364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Полимерлі </a:t>
            </a:r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заттар: </a:t>
            </a:r>
            <a:r>
              <a:rPr lang="kk-K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натрий </a:t>
            </a: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(калий) </a:t>
            </a:r>
            <a:r>
              <a:rPr lang="kk-K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альгинаты, 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поливинил спирті,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КМЦ,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желатин</a:t>
            </a: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 flipH="1">
            <a:off x="10516443" y="3020770"/>
            <a:ext cx="129069" cy="16728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право 13"/>
          <p:cNvSpPr/>
          <p:nvPr/>
        </p:nvSpPr>
        <p:spPr>
          <a:xfrm rot="10800000" flipH="1">
            <a:off x="6466113" y="2905432"/>
            <a:ext cx="129069" cy="16728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8188855" y="2757723"/>
            <a:ext cx="196786" cy="171997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право 15"/>
          <p:cNvSpPr/>
          <p:nvPr/>
        </p:nvSpPr>
        <p:spPr>
          <a:xfrm rot="15977990">
            <a:off x="9673576" y="3339613"/>
            <a:ext cx="172033" cy="176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254161" y="868830"/>
            <a:ext cx="3993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Жасанды тұқымдарды алу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809897" y="994932"/>
            <a:ext cx="10911424" cy="529265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>
                <a:solidFill>
                  <a:srgbClr val="006FC0"/>
                </a:solidFill>
              </a:rPr>
              <a:t>Қолданылған әдебиет тізімі: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8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kk-KZ" altLang="en-US" sz="1800" dirty="0"/>
              <a:t>Назаренко Л.В., Калашникова Е.А., Загорскина Н.В. Биотехнология. </a:t>
            </a:r>
            <a:r>
              <a:rPr lang="ru-RU" sz="1800" dirty="0" smtClean="0"/>
              <a:t>Москва</a:t>
            </a:r>
            <a:r>
              <a:rPr lang="ru-RU" sz="1800" dirty="0"/>
              <a:t>: Изд. </a:t>
            </a:r>
            <a:r>
              <a:rPr lang="ru-RU" sz="1800" dirty="0" err="1"/>
              <a:t>Юрайт</a:t>
            </a:r>
            <a:r>
              <a:rPr lang="ru-RU" sz="1800" dirty="0"/>
              <a:t>, </a:t>
            </a:r>
            <a:r>
              <a:rPr lang="ru-RU" sz="1800" dirty="0" smtClean="0"/>
              <a:t>         </a:t>
            </a:r>
            <a:r>
              <a:rPr lang="kk-KZ" altLang="en-US" sz="1800" dirty="0" smtClean="0"/>
              <a:t> </a:t>
            </a:r>
            <a:r>
              <a:rPr lang="kk-KZ" altLang="en-US" sz="1800" dirty="0"/>
              <a:t>2020. -390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Загоскина Н.В., Назаренко Л.В. Основы биотехнологии.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2018. - 162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Калашникова Е.А Клеточная инженерия растений: учебник и практикум для вузов.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2020. - 333 с</a:t>
            </a:r>
            <a:r>
              <a:rPr lang="kk-KZ" sz="1800" dirty="0"/>
              <a:t>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 smtClean="0">
                <a:solidFill>
                  <a:srgbClr val="006FC0"/>
                </a:solidFill>
                <a:ea typeface="Cambria" panose="02040503050406030204" pitchFamily="18" charset="0"/>
              </a:rPr>
              <a:t>Ғаламтор-ресурстары</a:t>
            </a:r>
            <a:r>
              <a:rPr lang="kk-KZ" altLang="en-US" sz="1800" b="1" dirty="0">
                <a:solidFill>
                  <a:srgbClr val="006FC0"/>
                </a:solidFill>
                <a:ea typeface="Cambria" panose="02040503050406030204" pitchFamily="18" charset="0"/>
              </a:rPr>
              <a:t>:</a:t>
            </a:r>
            <a:endParaRPr lang="en-US" altLang="en-US" sz="1800" b="1" dirty="0">
              <a:solidFill>
                <a:srgbClr val="006FC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dirty="0" smtClean="0"/>
              <a:t>d3i71xaburhd42.cloudfront.ne</a:t>
            </a:r>
            <a:r>
              <a:rPr lang="kk-KZ" sz="1800" dirty="0" smtClean="0"/>
              <a:t>; </a:t>
            </a:r>
            <a:r>
              <a:rPr lang="en-US" sz="1800" dirty="0" smtClean="0"/>
              <a:t>www.researchgate.ne</a:t>
            </a:r>
            <a:r>
              <a:rPr lang="kk-KZ" sz="1800" dirty="0" smtClean="0"/>
              <a:t>;  </a:t>
            </a:r>
            <a:r>
              <a:rPr lang="en-US" sz="1800" dirty="0" smtClean="0"/>
              <a:t>files</a:t>
            </a:r>
            <a:r>
              <a:rPr lang="ru-RU" sz="1800" dirty="0" smtClean="0"/>
              <a:t>;</a:t>
            </a:r>
            <a:r>
              <a:rPr lang="en-US" sz="1800" dirty="0" smtClean="0"/>
              <a:t> files</a:t>
            </a:r>
            <a:r>
              <a:rPr lang="ru-RU" sz="1800" dirty="0" smtClean="0"/>
              <a:t>;</a:t>
            </a:r>
            <a:r>
              <a:rPr lang="en-US" sz="1800" dirty="0" smtClean="0"/>
              <a:t> d3i71xaburhd42.cloudfront.net</a:t>
            </a:r>
            <a:r>
              <a:rPr lang="kk-KZ" sz="1800" dirty="0" smtClean="0"/>
              <a:t>; </a:t>
            </a:r>
            <a:r>
              <a:rPr lang="en-US" sz="1800" dirty="0" smtClean="0"/>
              <a:t>www.frontiersin.org</a:t>
            </a:r>
            <a:r>
              <a:rPr lang="ru-RU" sz="1800" dirty="0" smtClean="0"/>
              <a:t>; </a:t>
            </a:r>
            <a:r>
              <a:rPr lang="en-US" sz="1800" dirty="0" smtClean="0"/>
              <a:t>www.frontiersin.org</a:t>
            </a:r>
            <a:r>
              <a:rPr lang="ru-RU" sz="1800" dirty="0" smtClean="0"/>
              <a:t>; </a:t>
            </a:r>
            <a:r>
              <a:rPr lang="en-US" sz="1800" dirty="0" smtClean="0"/>
              <a:t>d3i71xaburhd42.cloudfront.net</a:t>
            </a:r>
            <a:r>
              <a:rPr lang="ru-RU" sz="1800" dirty="0" smtClean="0"/>
              <a:t>; </a:t>
            </a:r>
            <a:r>
              <a:rPr lang="en-US" sz="1800" dirty="0" smtClean="0"/>
              <a:t>media.springernature.com</a:t>
            </a:r>
            <a:r>
              <a:rPr lang="ru-RU" sz="1800" dirty="0" smtClean="0"/>
              <a:t>;  </a:t>
            </a:r>
            <a:r>
              <a:rPr lang="en-US" sz="1800" dirty="0" smtClean="0"/>
              <a:t>media.springernature.com</a:t>
            </a:r>
            <a:r>
              <a:rPr lang="ru-RU" sz="1800" dirty="0" smtClean="0"/>
              <a:t>., </a:t>
            </a:r>
            <a:r>
              <a:rPr lang="en-US" sz="1800" dirty="0"/>
              <a:t>multibaies.com</a:t>
            </a:r>
            <a:r>
              <a:rPr lang="kk-KZ" sz="1800" dirty="0"/>
              <a:t>; </a:t>
            </a:r>
            <a:r>
              <a:rPr lang="en-US" sz="1800" dirty="0"/>
              <a:t>cdn1.ozone.ru</a:t>
            </a:r>
            <a:r>
              <a:rPr lang="kk-KZ" sz="1800" dirty="0"/>
              <a:t>; </a:t>
            </a:r>
            <a:r>
              <a:rPr lang="en-US" sz="1800" dirty="0" err="1"/>
              <a:t>api.simply.science</a:t>
            </a:r>
            <a:r>
              <a:rPr lang="kk-KZ" sz="1800" dirty="0"/>
              <a:t>; </a:t>
            </a:r>
            <a:r>
              <a:rPr lang="en-US" sz="1800" dirty="0"/>
              <a:t>pnas.org</a:t>
            </a:r>
            <a:r>
              <a:rPr lang="en-US" altLang="en-US" sz="1800" dirty="0"/>
              <a:t>.</a:t>
            </a:r>
            <a:endParaRPr lang="kk-KZ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kk-K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62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21E9BA46-B11F-2449-ADD7-88E8022255EB}"/>
              </a:ext>
            </a:extLst>
          </p:cNvPr>
          <p:cNvSpPr/>
          <p:nvPr/>
        </p:nvSpPr>
        <p:spPr>
          <a:xfrm>
            <a:off x="4861938" y="2689382"/>
            <a:ext cx="1641110" cy="475009"/>
          </a:xfrm>
          <a:prstGeom prst="roundRect">
            <a:avLst>
              <a:gd name="adj" fmla="val 107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2117" y="3213675"/>
            <a:ext cx="9500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Өсімдіктердің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өсуі мен дамуын айқындайтын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процестер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117" y="3858637"/>
            <a:ext cx="986651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2. In vitro жағдайында морфогенездің жүру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жолдары және </a:t>
            </a:r>
          </a:p>
          <a:p>
            <a:pPr lvl="0" algn="just">
              <a:lnSpc>
                <a:spcPct val="150000"/>
              </a:lnSpc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оған әсер ететін факторлар.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03196" y="1261088"/>
            <a:ext cx="10358594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50000"/>
              </a:lnSpc>
              <a:spcBef>
                <a:spcPts val="13"/>
              </a:spcBef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Тақырып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мен ұлпа культураларындағы морфогенез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ctr">
              <a:lnSpc>
                <a:spcPct val="150000"/>
              </a:lnSpc>
              <a:spcBef>
                <a:spcPts val="13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регенерация процестерінің жүру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endParaRPr lang="kk-KZ" sz="24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117" y="4994824"/>
            <a:ext cx="7150484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Жасанды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ұрықтарды алу және пратикада қолдану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2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837713" y="2037807"/>
            <a:ext cx="3528215" cy="4162696"/>
            <a:chOff x="4852615" y="1179710"/>
            <a:chExt cx="3153049" cy="3666644"/>
          </a:xfrm>
        </p:grpSpPr>
        <p:pic>
          <p:nvPicPr>
            <p:cNvPr id="5" name="Picture 4" descr="https://cnx.org/resources/bca99a987ea3bc97c50475df8b08d0362fc9bce2/Figure_14_04_0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337" y="1179710"/>
              <a:ext cx="3045327" cy="366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4288518" y="3960439"/>
              <a:ext cx="13436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https://cnx.org/resources/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57981" y="1921312"/>
            <a:ext cx="6526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Онтогенез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(гр. ontos - зат, мәні;  genesis</a:t>
            </a:r>
            <a:r>
              <a:rPr lang="kk-KZ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шығу тегі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-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организмнің ұрықтанудан пайда болған кезеңінен оның тіршілігінің соңына дейінгі даму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тарихы.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980" y="4189257"/>
            <a:ext cx="63701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Морфогенез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morphe – түр, форма)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организмнің онтогенезі немесе филогенезі барысындағы құрылымдық элементтердің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болып,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қалыптасу процесі.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794" y="1184732"/>
            <a:ext cx="5940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өсуі мен даму процестері </a:t>
            </a:r>
          </a:p>
        </p:txBody>
      </p:sp>
    </p:spTree>
    <p:extLst>
      <p:ext uri="{BB962C8B-B14F-4D97-AF65-F5344CB8AC3E}">
        <p14:creationId xmlns:p14="http://schemas.microsoft.com/office/powerpoint/2010/main" val="1236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3353" y="4041263"/>
            <a:ext cx="6543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</a:t>
            </a:r>
            <a:r>
              <a:rPr lang="kk-KZ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</a:t>
            </a:r>
            <a:r>
              <a:rPr lang="kk-KZ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өсімдіктің  және оның мүшелерінің,  ұлпалары мен клеткаларының онтогенез кезінде құрылымдық және функционалдық сапалық өзгерістері.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353" y="1330786"/>
            <a:ext cx="6473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Дифференциация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клетка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аралық, ұлпалар мен мүшелердегі өзара сапалық </a:t>
            </a: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өзгерістер.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3353" y="2706311"/>
            <a:ext cx="6377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Өсу процесі</a:t>
            </a:r>
            <a:r>
              <a:rPr lang="kk-KZ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клеткалардың, мүшелердің және толыққанды өсімдіктің қайтымсыз ұлғаюы.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151222" y="1515293"/>
            <a:ext cx="3448595" cy="4415244"/>
            <a:chOff x="6146638" y="1912775"/>
            <a:chExt cx="5251887" cy="3592286"/>
          </a:xfrm>
        </p:grpSpPr>
        <p:pic>
          <p:nvPicPr>
            <p:cNvPr id="10" name="Picture 2" descr="https://cdn1.ozone.ru/s3/club-storage/images/552/c2000/1603da0b09f67e280070711218de4962afe8fb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201" y="1912775"/>
              <a:ext cx="4986324" cy="3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16200000">
              <a:off x="5834212" y="4890520"/>
              <a:ext cx="84029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cdn1.ozone.ru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1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35876" y="4332350"/>
            <a:ext cx="2307876" cy="428259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Гемморизогенез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9815" y="4277597"/>
            <a:ext cx="1709892" cy="42825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Геммогенез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3273" y="4392047"/>
            <a:ext cx="1502784" cy="42825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Ризогенез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2704" y="5717785"/>
            <a:ext cx="4692301" cy="42825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Өсімдік-регенерант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7728" y="2176184"/>
            <a:ext cx="2974725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Тотипотенттік  клетка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2632" y="3221566"/>
            <a:ext cx="2378087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Эмбриоидогенез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542" y="3206531"/>
            <a:ext cx="1817101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Органогенез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9363" y="3252689"/>
            <a:ext cx="1592744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Гистогенез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2" idx="2"/>
            <a:endCxn id="3" idx="0"/>
          </p:cNvCxnSpPr>
          <p:nvPr/>
        </p:nvCxnSpPr>
        <p:spPr>
          <a:xfrm flipH="1">
            <a:off x="3001676" y="2604443"/>
            <a:ext cx="3193415" cy="617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3" idx="0"/>
          </p:cNvCxnSpPr>
          <p:nvPr/>
        </p:nvCxnSpPr>
        <p:spPr>
          <a:xfrm>
            <a:off x="6195091" y="2604443"/>
            <a:ext cx="2" cy="60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</p:cNvCxnSpPr>
          <p:nvPr/>
        </p:nvCxnSpPr>
        <p:spPr>
          <a:xfrm>
            <a:off x="6195091" y="2604443"/>
            <a:ext cx="3146617" cy="60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272458" y="3645211"/>
            <a:ext cx="11719" cy="824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9" idx="0"/>
          </p:cNvCxnSpPr>
          <p:nvPr/>
        </p:nvCxnSpPr>
        <p:spPr>
          <a:xfrm flipH="1">
            <a:off x="4524761" y="3626491"/>
            <a:ext cx="1653199" cy="651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0"/>
          </p:cNvCxnSpPr>
          <p:nvPr/>
        </p:nvCxnSpPr>
        <p:spPr>
          <a:xfrm>
            <a:off x="6449441" y="3686610"/>
            <a:ext cx="2395224" cy="7054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87697" y="3656146"/>
            <a:ext cx="2043709" cy="22471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822766" y="4758830"/>
            <a:ext cx="474922" cy="958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195090" y="4759591"/>
            <a:ext cx="2" cy="947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05253" y="1073915"/>
            <a:ext cx="72850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 жағдайында морфогенездің жүру жолдары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1355" y="2823379"/>
            <a:ext cx="3072884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Эксплант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640" y="3542445"/>
            <a:ext cx="843308" cy="188759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Адвентивті </a:t>
            </a:r>
            <a:endParaRPr lang="kk-KZ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бүршіктер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5435" y="2798005"/>
            <a:ext cx="3818921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Алғашқы каллус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9265" y="3554870"/>
            <a:ext cx="513987" cy="1919144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Бүршіктер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8150" y="3580467"/>
            <a:ext cx="843308" cy="1913098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Бүршік пен </a:t>
            </a:r>
            <a:endParaRPr lang="kk-KZ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тамырлар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31574" y="3542445"/>
            <a:ext cx="1172629" cy="201860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Флоэма, ксилема ұлпалары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78992" y="3544113"/>
            <a:ext cx="513987" cy="1923467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Гүл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бүршіктері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24625" y="3551415"/>
            <a:ext cx="513987" cy="1955167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Ісік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ұлпалары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6490" y="5820439"/>
            <a:ext cx="5238404" cy="421654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регенерант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9287" y="3571940"/>
            <a:ext cx="492443" cy="1885004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Тамырлар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96278" y="3574329"/>
            <a:ext cx="492443" cy="1950191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Тамырлар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0433025" y="3190669"/>
            <a:ext cx="810350" cy="284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1" idx="2"/>
          </p:cNvCxnSpPr>
          <p:nvPr/>
        </p:nvCxnSpPr>
        <p:spPr>
          <a:xfrm flipH="1">
            <a:off x="3608932" y="2462146"/>
            <a:ext cx="8740" cy="3612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0"/>
          </p:cNvCxnSpPr>
          <p:nvPr/>
        </p:nvCxnSpPr>
        <p:spPr>
          <a:xfrm flipH="1">
            <a:off x="6446259" y="3190669"/>
            <a:ext cx="626163" cy="3642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32" idx="0"/>
          </p:cNvCxnSpPr>
          <p:nvPr/>
        </p:nvCxnSpPr>
        <p:spPr>
          <a:xfrm>
            <a:off x="9169595" y="3190669"/>
            <a:ext cx="25189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3" idx="0"/>
          </p:cNvCxnSpPr>
          <p:nvPr/>
        </p:nvCxnSpPr>
        <p:spPr>
          <a:xfrm>
            <a:off x="10120270" y="3190669"/>
            <a:ext cx="197619" cy="3517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517387" y="2988735"/>
            <a:ext cx="1152907" cy="24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742266" y="5430035"/>
            <a:ext cx="10593" cy="3528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937790" y="3551415"/>
            <a:ext cx="513987" cy="200963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Гүл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бүршіктері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52148" y="2062036"/>
            <a:ext cx="2331047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36939" y="2120664"/>
            <a:ext cx="2331047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Жанама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60021" y="1182240"/>
            <a:ext cx="4697922" cy="40011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Органогенез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756148" y="1614229"/>
            <a:ext cx="666562" cy="3972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5" idx="0"/>
          </p:cNvCxnSpPr>
          <p:nvPr/>
        </p:nvCxnSpPr>
        <p:spPr>
          <a:xfrm>
            <a:off x="8028777" y="1625902"/>
            <a:ext cx="473686" cy="494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319654" y="3223140"/>
            <a:ext cx="8710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443559" y="3190669"/>
            <a:ext cx="8710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680346" y="3223140"/>
            <a:ext cx="8710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590556" y="3208608"/>
            <a:ext cx="8710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723388" y="3223140"/>
            <a:ext cx="8710" cy="36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6425765" y="5478207"/>
            <a:ext cx="4014" cy="3736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452269" y="5499695"/>
            <a:ext cx="4014" cy="3736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8694894" y="2489996"/>
            <a:ext cx="1" cy="3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794" y="2528165"/>
            <a:ext cx="530915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en-US" sz="1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800100">
              <a:lnSpc>
                <a:spcPct val="150000"/>
              </a:lnSpc>
              <a:buFont typeface="+mj-lt"/>
              <a:buAutoNum type="arabicPeriod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183" y="1919281"/>
            <a:ext cx="5494068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Өсімдіктің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генотипі мен токсономиясы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1208" y="2596752"/>
            <a:ext cx="3823675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Өсімдіктің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жас ерекшелігі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208" y="3338908"/>
            <a:ext cx="415229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Эксплант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түрі мен табиғаты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106" y="4081064"/>
            <a:ext cx="3441776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Физикалық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факторлар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5709" y="4823220"/>
            <a:ext cx="4000454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Культурада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өсіру ұзақтығы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5709" y="5565376"/>
            <a:ext cx="3302699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00100">
              <a:lnSpc>
                <a:spcPct val="15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Қоректік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орта құрамы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183" y="1005096"/>
            <a:ext cx="9167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Органогенездің жүру жолдарына әсер ететін 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факторлар:</a:t>
            </a:r>
            <a:endParaRPr lang="en-US" sz="2400" b="1" dirty="0"/>
          </a:p>
        </p:txBody>
      </p:sp>
      <p:pic>
        <p:nvPicPr>
          <p:cNvPr id="2050" name="Picture 2" descr="https://api.intechopen.com/media/chapter/40187/media/image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18" y="2088550"/>
            <a:ext cx="4093535" cy="39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>
            <a:off x="989703" y="2601564"/>
            <a:ext cx="284911" cy="3534030"/>
          </a:xfrm>
          <a:prstGeom prst="upArrow">
            <a:avLst/>
          </a:prstGeom>
          <a:solidFill>
            <a:srgbClr val="FF5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04670" y="2454520"/>
            <a:ext cx="191270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Алқа гүлділер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7789" y="3033426"/>
            <a:ext cx="2207656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Крест гүлділер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4632" y="3580346"/>
            <a:ext cx="227838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Шатыр гүлділер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4670" y="4114664"/>
            <a:ext cx="2376163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Күрделі гүлділер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4632" y="4666360"/>
            <a:ext cx="2949910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Бұршақ тұқымдастар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4670" y="5125529"/>
            <a:ext cx="27158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Астық 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тұқымдастар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4632" y="5690899"/>
            <a:ext cx="3887539" cy="54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Жабайы астық тұқымдастар</a:t>
            </a:r>
            <a:endParaRPr lang="en-US" sz="2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06583" y="6236433"/>
            <a:ext cx="3500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78449" y="5645486"/>
            <a:ext cx="2427197" cy="12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99308" y="2901282"/>
            <a:ext cx="1781741" cy="1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99308" y="3533453"/>
            <a:ext cx="1880390" cy="19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89703" y="1394540"/>
            <a:ext cx="786401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органогенезге қабілеттілік дәрежесі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i2-s2-public.s3.amazonaws.com/figures/2017-08-08/5a265ac0d8eabedf773711e142ee2ef533a34f42/2-Figure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78" y="3664581"/>
            <a:ext cx="3686744" cy="25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b/Passiflora_in_vitro_plant_regeneration_Annalisa_Giovannini_DSCN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91" y="2483130"/>
            <a:ext cx="3081199" cy="24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44" y="2634928"/>
            <a:ext cx="4641891" cy="20726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15744"/>
              </p:ext>
            </p:extLst>
          </p:nvPr>
        </p:nvGraphicFramePr>
        <p:xfrm>
          <a:off x="1303959" y="4794749"/>
          <a:ext cx="6144087" cy="1760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806">
                  <a:extLst>
                    <a:ext uri="{9D8B030D-6E8A-4147-A177-3AD203B41FA5}">
                      <a16:colId xmlns:a16="http://schemas.microsoft.com/office/drawing/2014/main" val="1368009111"/>
                    </a:ext>
                  </a:extLst>
                </a:gridCol>
                <a:gridCol w="1262915">
                  <a:extLst>
                    <a:ext uri="{9D8B030D-6E8A-4147-A177-3AD203B41FA5}">
                      <a16:colId xmlns:a16="http://schemas.microsoft.com/office/drawing/2014/main" val="2826408918"/>
                    </a:ext>
                  </a:extLst>
                </a:gridCol>
                <a:gridCol w="1363427">
                  <a:extLst>
                    <a:ext uri="{9D8B030D-6E8A-4147-A177-3AD203B41FA5}">
                      <a16:colId xmlns:a16="http://schemas.microsoft.com/office/drawing/2014/main" val="862014980"/>
                    </a:ext>
                  </a:extLst>
                </a:gridCol>
                <a:gridCol w="1176336">
                  <a:extLst>
                    <a:ext uri="{9D8B030D-6E8A-4147-A177-3AD203B41FA5}">
                      <a16:colId xmlns:a16="http://schemas.microsoft.com/office/drawing/2014/main" val="3456050236"/>
                    </a:ext>
                  </a:extLst>
                </a:gridCol>
                <a:gridCol w="1268603">
                  <a:extLst>
                    <a:ext uri="{9D8B030D-6E8A-4147-A177-3AD203B41FA5}">
                      <a16:colId xmlns:a16="http://schemas.microsoft.com/office/drawing/2014/main" val="2137128002"/>
                    </a:ext>
                  </a:extLst>
                </a:gridCol>
              </a:tblGrid>
              <a:tr h="3347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Өркен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Тамыр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Каллус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Өсімдік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27345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ИСҚ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 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мг/л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6493"/>
                  </a:ext>
                </a:extLst>
              </a:tr>
              <a:tr h="366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Кинетин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 мг/л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мг/л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132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/>
              <p14:cNvContentPartPr/>
              <p14:nvPr/>
            </p14:nvContentPartPr>
            <p14:xfrm>
              <a:off x="2409392" y="5938242"/>
              <a:ext cx="1169524" cy="328433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6853" y="5833201"/>
                <a:ext cx="1274601" cy="538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Рукописный ввод 19"/>
              <p14:cNvContentPartPr/>
              <p14:nvPr/>
            </p14:nvContentPartPr>
            <p14:xfrm>
              <a:off x="3658903" y="5481923"/>
              <a:ext cx="1169987" cy="384121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6344" y="5376803"/>
                <a:ext cx="1275106" cy="594362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Группа 32"/>
          <p:cNvGrpSpPr/>
          <p:nvPr/>
        </p:nvGrpSpPr>
        <p:grpSpPr>
          <a:xfrm>
            <a:off x="7839208" y="2711673"/>
            <a:ext cx="3609454" cy="3780242"/>
            <a:chOff x="7401687" y="1378072"/>
            <a:chExt cx="4345842" cy="3807711"/>
          </a:xfrm>
        </p:grpSpPr>
        <p:sp>
          <p:nvSpPr>
            <p:cNvPr id="30" name="Прямоугольник 29"/>
            <p:cNvSpPr/>
            <p:nvPr/>
          </p:nvSpPr>
          <p:spPr>
            <a:xfrm rot="16200000">
              <a:off x="6930564" y="4254186"/>
              <a:ext cx="11576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https://www.pnas.org/</a:t>
              </a:r>
            </a:p>
          </p:txBody>
        </p:sp>
        <p:pic>
          <p:nvPicPr>
            <p:cNvPr id="32" name="Picture 2" descr="Selection of marker-free transgenic plants using the isopentenyl  transferase gene | PNA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131" y="1378072"/>
              <a:ext cx="4130398" cy="380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Прямая соединительная линия 33"/>
          <p:cNvCxnSpPr/>
          <p:nvPr/>
        </p:nvCxnSpPr>
        <p:spPr>
          <a:xfrm>
            <a:off x="1400289" y="6186390"/>
            <a:ext cx="844388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00289" y="5623064"/>
            <a:ext cx="516632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24471" y="5643332"/>
            <a:ext cx="778476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7723" y="6195391"/>
            <a:ext cx="778476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32675" y="871809"/>
            <a:ext cx="857406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In vivo жағдайында органогенездің жүру жолдарына </a:t>
            </a:r>
          </a:p>
          <a:p>
            <a:pPr algn="ctr">
              <a:lnSpc>
                <a:spcPct val="150000"/>
              </a:lnSpc>
            </a:pPr>
            <a:r>
              <a:rPr lang="kk-K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фитогормондардың тигізетін әсері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639</Words>
  <Application>Microsoft Office PowerPoint</Application>
  <PresentationFormat>Широкоэкранный</PresentationFormat>
  <Paragraphs>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Тема Office</vt:lpstr>
      <vt:lpstr>ӘЛ-ФАРАБИ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Атабаева Маржан</dc:creator>
  <cp:lastModifiedBy>Пользователь Windows</cp:lastModifiedBy>
  <cp:revision>203</cp:revision>
  <dcterms:created xsi:type="dcterms:W3CDTF">2020-07-02T07:43:14Z</dcterms:created>
  <dcterms:modified xsi:type="dcterms:W3CDTF">2024-04-17T10:35:23Z</dcterms:modified>
</cp:coreProperties>
</file>